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al" panose="020B0604020202020204" pitchFamily="34" charset="0"/>
      <p:regular r:id="rId13"/>
    </p:embeddedFont>
    <p:embeddedFont>
      <p:font typeface="Arial Bold" panose="020B0604020202020204" charset="0"/>
      <p:regular r:id="rId14"/>
    </p:embeddedFont>
    <p:embeddedFont>
      <p:font typeface="Arial Italics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108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5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4000965" y="1793435"/>
            <a:ext cx="15928295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-5141638" y="913817"/>
            <a:ext cx="8344483" cy="8344483"/>
          </a:xfrm>
          <a:custGeom>
            <a:avLst/>
            <a:gdLst/>
            <a:ahLst/>
            <a:cxnLst/>
            <a:rect l="l" t="t" r="r" b="b"/>
            <a:pathLst>
              <a:path w="8344483" h="8344483">
                <a:moveTo>
                  <a:pt x="0" y="0"/>
                </a:moveTo>
                <a:lnTo>
                  <a:pt x="8344483" y="0"/>
                </a:lnTo>
                <a:lnTo>
                  <a:pt x="8344483" y="8344483"/>
                </a:lnTo>
                <a:lnTo>
                  <a:pt x="0" y="8344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337421">
            <a:off x="15787937" y="373111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590432" y="9258300"/>
            <a:ext cx="2254905" cy="837133"/>
          </a:xfrm>
          <a:custGeom>
            <a:avLst/>
            <a:gdLst/>
            <a:ahLst/>
            <a:cxnLst/>
            <a:rect l="l" t="t" r="r" b="b"/>
            <a:pathLst>
              <a:path w="2254905" h="837133">
                <a:moveTo>
                  <a:pt x="0" y="0"/>
                </a:moveTo>
                <a:lnTo>
                  <a:pt x="2254905" y="0"/>
                </a:lnTo>
                <a:lnTo>
                  <a:pt x="2254905" y="837133"/>
                </a:lnTo>
                <a:lnTo>
                  <a:pt x="0" y="8371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000965" y="2250347"/>
            <a:ext cx="7749375" cy="3998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7999" b="1" spc="-55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Análise dos Efeitos do Ruído de Fase em Sistemas OFDM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00964" y="6350505"/>
            <a:ext cx="6743235" cy="84638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 dirty="0">
                <a:latin typeface="Arial Bold"/>
                <a:ea typeface="Arial Bold"/>
                <a:cs typeface="Arial Bold"/>
                <a:sym typeface="Arial Bold"/>
              </a:rPr>
              <a:t>P</a:t>
            </a:r>
            <a:r>
              <a:rPr lang="en-US" sz="3000" b="1" u="none" strike="noStrike" dirty="0">
                <a:latin typeface="Arial Bold"/>
                <a:ea typeface="Arial Bold"/>
                <a:cs typeface="Arial Bold"/>
                <a:sym typeface="Arial Bold"/>
              </a:rPr>
              <a:t>RINCÍPIOS DE SIMULAÇÃO DE SISTEMAS DE COMUNICAÇÃO   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00965" y="7579230"/>
            <a:ext cx="7151541" cy="1069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74"/>
              </a:lnSpc>
            </a:pPr>
            <a:r>
              <a:rPr lang="en-US" sz="2910" spc="-5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Mestrandas: Bárbara Rosa e Beatriz Assis</a:t>
            </a:r>
          </a:p>
          <a:p>
            <a:pPr algn="just">
              <a:lnSpc>
                <a:spcPts val="4074"/>
              </a:lnSpc>
            </a:pPr>
            <a:r>
              <a:rPr lang="en-US" sz="2910" spc="-5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Professor: Samuel Baraldi Mafra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7580195">
            <a:off x="14295836" y="-2703698"/>
            <a:ext cx="8344483" cy="8344483"/>
          </a:xfrm>
          <a:custGeom>
            <a:avLst/>
            <a:gdLst/>
            <a:ahLst/>
            <a:cxnLst/>
            <a:rect l="l" t="t" r="r" b="b"/>
            <a:pathLst>
              <a:path w="8344483" h="8344483">
                <a:moveTo>
                  <a:pt x="0" y="0"/>
                </a:moveTo>
                <a:lnTo>
                  <a:pt x="8344483" y="0"/>
                </a:lnTo>
                <a:lnTo>
                  <a:pt x="8344483" y="8344483"/>
                </a:lnTo>
                <a:lnTo>
                  <a:pt x="0" y="8344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590432" y="9258300"/>
            <a:ext cx="2254905" cy="837133"/>
          </a:xfrm>
          <a:custGeom>
            <a:avLst/>
            <a:gdLst/>
            <a:ahLst/>
            <a:cxnLst/>
            <a:rect l="l" t="t" r="r" b="b"/>
            <a:pathLst>
              <a:path w="2254905" h="837133">
                <a:moveTo>
                  <a:pt x="0" y="0"/>
                </a:moveTo>
                <a:lnTo>
                  <a:pt x="2254905" y="0"/>
                </a:lnTo>
                <a:lnTo>
                  <a:pt x="2254905" y="837133"/>
                </a:lnTo>
                <a:lnTo>
                  <a:pt x="0" y="8371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7962" y="3506221"/>
            <a:ext cx="15492463" cy="5325534"/>
          </a:xfrm>
          <a:custGeom>
            <a:avLst/>
            <a:gdLst/>
            <a:ahLst/>
            <a:cxnLst/>
            <a:rect l="l" t="t" r="r" b="b"/>
            <a:pathLst>
              <a:path w="15492463" h="5325534">
                <a:moveTo>
                  <a:pt x="0" y="0"/>
                </a:moveTo>
                <a:lnTo>
                  <a:pt x="15492463" y="0"/>
                </a:lnTo>
                <a:lnTo>
                  <a:pt x="15492463" y="5325534"/>
                </a:lnTo>
                <a:lnTo>
                  <a:pt x="0" y="53255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37962" y="877539"/>
            <a:ext cx="12443640" cy="104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96"/>
              </a:lnSpc>
              <a:spcBef>
                <a:spcPct val="0"/>
              </a:spcBef>
            </a:pPr>
            <a:r>
              <a:rPr lang="en-US" sz="7200" b="1" spc="-50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Comparação Direta com o Artigo</a:t>
            </a:r>
          </a:p>
        </p:txBody>
      </p:sp>
      <p:sp>
        <p:nvSpPr>
          <p:cNvPr id="7" name="AutoShape 7"/>
          <p:cNvSpPr/>
          <p:nvPr/>
        </p:nvSpPr>
        <p:spPr>
          <a:xfrm>
            <a:off x="537962" y="1905477"/>
            <a:ext cx="12491446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82474" y="2123554"/>
            <a:ext cx="12799127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simulação não apenas validou, mas também estendeu os resultados ao considerar outros valores de N.</a:t>
            </a:r>
          </a:p>
        </p:txBody>
      </p:sp>
    </p:spTree>
  </p:cSld>
  <p:clrMapOvr>
    <a:masterClrMapping/>
  </p:clrMapOvr>
  <p:transition spd="med">
    <p:cover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87141" y="3161051"/>
            <a:ext cx="14145606" cy="3479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381" lvl="1" indent="-351691" algn="just">
              <a:lnSpc>
                <a:spcPts val="4561"/>
              </a:lnSpc>
              <a:buFont typeface="Arial"/>
              <a:buChar char="•"/>
            </a:pPr>
            <a:r>
              <a:rPr lang="en-US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trabalho confirma os achados do artigo e os amplia.</a:t>
            </a:r>
          </a:p>
          <a:p>
            <a:pPr marL="703381" lvl="1" indent="-351691" algn="just">
              <a:lnSpc>
                <a:spcPts val="4561"/>
              </a:lnSpc>
              <a:buFont typeface="Arial"/>
              <a:buChar char="•"/>
            </a:pPr>
            <a:r>
              <a:rPr lang="en-US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relação                        é validada computacionalmente.</a:t>
            </a:r>
          </a:p>
          <a:p>
            <a:pPr marL="703381" lvl="1" indent="-351691" algn="just">
              <a:lnSpc>
                <a:spcPts val="4561"/>
              </a:lnSpc>
              <a:buFont typeface="Arial"/>
              <a:buChar char="•"/>
            </a:pPr>
            <a:r>
              <a:rPr lang="en-US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OFDM com subportadoras densas é altamente sensível ao ruído de fase.</a:t>
            </a:r>
          </a:p>
          <a:p>
            <a:pPr marL="703381" lvl="1" indent="-351691" algn="just">
              <a:lnSpc>
                <a:spcPts val="4561"/>
              </a:lnSpc>
              <a:buFont typeface="Arial"/>
              <a:buChar char="•"/>
            </a:pPr>
            <a:r>
              <a:rPr lang="en-US" sz="32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Estudo pode ser base para análises futuras com canais seletivos ou outras modulações.</a:t>
            </a:r>
          </a:p>
          <a:p>
            <a:pPr marL="0" lvl="0" indent="0" algn="just">
              <a:lnSpc>
                <a:spcPts val="4561"/>
              </a:lnSpc>
            </a:pPr>
            <a:endParaRPr lang="en-US" sz="32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Freeform 4"/>
          <p:cNvSpPr/>
          <p:nvPr/>
        </p:nvSpPr>
        <p:spPr>
          <a:xfrm rot="-10477754">
            <a:off x="13912687" y="-237062"/>
            <a:ext cx="7062925" cy="7062925"/>
          </a:xfrm>
          <a:custGeom>
            <a:avLst/>
            <a:gdLst/>
            <a:ahLst/>
            <a:cxnLst/>
            <a:rect l="l" t="t" r="r" b="b"/>
            <a:pathLst>
              <a:path w="7062925" h="7062925">
                <a:moveTo>
                  <a:pt x="0" y="0"/>
                </a:moveTo>
                <a:lnTo>
                  <a:pt x="7062925" y="0"/>
                </a:lnTo>
                <a:lnTo>
                  <a:pt x="7062925" y="7062925"/>
                </a:lnTo>
                <a:lnTo>
                  <a:pt x="0" y="70629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78260" y="1095375"/>
            <a:ext cx="6933264" cy="149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0"/>
              </a:lnSpc>
              <a:spcBef>
                <a:spcPct val="0"/>
              </a:spcBef>
            </a:pPr>
            <a:r>
              <a:rPr lang="en-US" sz="10312" b="1" spc="-72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Conclusão</a:t>
            </a:r>
          </a:p>
        </p:txBody>
      </p:sp>
      <p:sp>
        <p:nvSpPr>
          <p:cNvPr id="6" name="AutoShape 6"/>
          <p:cNvSpPr/>
          <p:nvPr/>
        </p:nvSpPr>
        <p:spPr>
          <a:xfrm>
            <a:off x="1787141" y="2375946"/>
            <a:ext cx="6204398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943" y="3701181"/>
            <a:ext cx="3084361" cy="855711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15590432" y="9258300"/>
            <a:ext cx="2254905" cy="837133"/>
          </a:xfrm>
          <a:custGeom>
            <a:avLst/>
            <a:gdLst/>
            <a:ahLst/>
            <a:cxnLst/>
            <a:rect l="l" t="t" r="r" b="b"/>
            <a:pathLst>
              <a:path w="2254905" h="837133">
                <a:moveTo>
                  <a:pt x="0" y="0"/>
                </a:moveTo>
                <a:lnTo>
                  <a:pt x="2254905" y="0"/>
                </a:lnTo>
                <a:lnTo>
                  <a:pt x="2254905" y="837133"/>
                </a:lnTo>
                <a:lnTo>
                  <a:pt x="0" y="8371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ransition spd="med">
    <p:cover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7580195">
            <a:off x="14295836" y="-2703698"/>
            <a:ext cx="8344483" cy="8344483"/>
          </a:xfrm>
          <a:custGeom>
            <a:avLst/>
            <a:gdLst/>
            <a:ahLst/>
            <a:cxnLst/>
            <a:rect l="l" t="t" r="r" b="b"/>
            <a:pathLst>
              <a:path w="8344483" h="8344483">
                <a:moveTo>
                  <a:pt x="0" y="0"/>
                </a:moveTo>
                <a:lnTo>
                  <a:pt x="8344483" y="0"/>
                </a:lnTo>
                <a:lnTo>
                  <a:pt x="8344483" y="8344483"/>
                </a:lnTo>
                <a:lnTo>
                  <a:pt x="0" y="8344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451526"/>
            <a:ext cx="10681390" cy="4669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Modulações digitais.</a:t>
            </a:r>
          </a:p>
          <a:p>
            <a:pPr marL="626111" lvl="1" indent="-313055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OFDM é uma técnica de modulação robusta e altamente eficiente em espectro.</a:t>
            </a:r>
          </a:p>
          <a:p>
            <a:pPr marL="626111" lvl="1" indent="-313055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Usada em LTE, 5G, DVB-T, Wi-Fi.</a:t>
            </a:r>
          </a:p>
          <a:p>
            <a:pPr marL="626111" lvl="1" indent="-313055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Sensível a imperfeições de hardware, especialmente ruído de fase.</a:t>
            </a:r>
          </a:p>
          <a:p>
            <a:pPr marL="626111" lvl="1" indent="-313055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ruído de fase compromete a ortogonalidade entre subportadoras.</a:t>
            </a:r>
          </a:p>
          <a:p>
            <a:pPr marL="0" lvl="0" indent="0" algn="just">
              <a:lnSpc>
                <a:spcPts val="4060"/>
              </a:lnSpc>
            </a:pPr>
            <a:endParaRPr lang="en-US"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3743336" y="2570964"/>
            <a:ext cx="3015432" cy="3015432"/>
          </a:xfrm>
          <a:custGeom>
            <a:avLst/>
            <a:gdLst/>
            <a:ahLst/>
            <a:cxnLst/>
            <a:rect l="l" t="t" r="r" b="b"/>
            <a:pathLst>
              <a:path w="3015432" h="3015432">
                <a:moveTo>
                  <a:pt x="0" y="0"/>
                </a:moveTo>
                <a:lnTo>
                  <a:pt x="3015433" y="0"/>
                </a:lnTo>
                <a:lnTo>
                  <a:pt x="3015433" y="3015432"/>
                </a:lnTo>
                <a:lnTo>
                  <a:pt x="0" y="30154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27739" y="1739149"/>
            <a:ext cx="6933264" cy="149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0"/>
              </a:lnSpc>
              <a:spcBef>
                <a:spcPct val="0"/>
              </a:spcBef>
            </a:pPr>
            <a:r>
              <a:rPr lang="en-US" sz="10312" b="1" spc="-72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Introdução</a:t>
            </a:r>
          </a:p>
        </p:txBody>
      </p:sp>
      <p:sp>
        <p:nvSpPr>
          <p:cNvPr id="7" name="AutoShape 7"/>
          <p:cNvSpPr/>
          <p:nvPr/>
        </p:nvSpPr>
        <p:spPr>
          <a:xfrm>
            <a:off x="1236620" y="3019720"/>
            <a:ext cx="6204398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5590432" y="9258300"/>
            <a:ext cx="2254905" cy="837133"/>
          </a:xfrm>
          <a:custGeom>
            <a:avLst/>
            <a:gdLst/>
            <a:ahLst/>
            <a:cxnLst/>
            <a:rect l="l" t="t" r="r" b="b"/>
            <a:pathLst>
              <a:path w="2254905" h="837133">
                <a:moveTo>
                  <a:pt x="0" y="0"/>
                </a:moveTo>
                <a:lnTo>
                  <a:pt x="2254905" y="0"/>
                </a:lnTo>
                <a:lnTo>
                  <a:pt x="2254905" y="837133"/>
                </a:lnTo>
                <a:lnTo>
                  <a:pt x="0" y="8371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220287"/>
            <a:ext cx="12710707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"Phase Noise and Sub-Carrier Spacing Effects on the Performance of an OFDM Communication System" (IEEE, 1998).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36620" y="1745063"/>
            <a:ext cx="6933264" cy="149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0"/>
              </a:lnSpc>
              <a:spcBef>
                <a:spcPct val="0"/>
              </a:spcBef>
            </a:pPr>
            <a:r>
              <a:rPr lang="en-US" sz="10312" b="1" spc="-72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Artigo base</a:t>
            </a:r>
          </a:p>
        </p:txBody>
      </p:sp>
      <p:sp>
        <p:nvSpPr>
          <p:cNvPr id="5" name="AutoShape 5"/>
          <p:cNvSpPr/>
          <p:nvPr/>
        </p:nvSpPr>
        <p:spPr>
          <a:xfrm>
            <a:off x="1236620" y="3019720"/>
            <a:ext cx="6328439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5590432" y="9258300"/>
            <a:ext cx="2254905" cy="837133"/>
          </a:xfrm>
          <a:custGeom>
            <a:avLst/>
            <a:gdLst/>
            <a:ahLst/>
            <a:cxnLst/>
            <a:rect l="l" t="t" r="r" b="b"/>
            <a:pathLst>
              <a:path w="2254905" h="837133">
                <a:moveTo>
                  <a:pt x="0" y="0"/>
                </a:moveTo>
                <a:lnTo>
                  <a:pt x="2254905" y="0"/>
                </a:lnTo>
                <a:lnTo>
                  <a:pt x="2254905" y="837133"/>
                </a:lnTo>
                <a:lnTo>
                  <a:pt x="0" y="8371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477754">
            <a:off x="13912687" y="-237062"/>
            <a:ext cx="7062925" cy="7062925"/>
          </a:xfrm>
          <a:custGeom>
            <a:avLst/>
            <a:gdLst/>
            <a:ahLst/>
            <a:cxnLst/>
            <a:rect l="l" t="t" r="r" b="b"/>
            <a:pathLst>
              <a:path w="7062925" h="7062925">
                <a:moveTo>
                  <a:pt x="0" y="0"/>
                </a:moveTo>
                <a:lnTo>
                  <a:pt x="7062925" y="0"/>
                </a:lnTo>
                <a:lnTo>
                  <a:pt x="7062925" y="7062925"/>
                </a:lnTo>
                <a:lnTo>
                  <a:pt x="0" y="7062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597644" y="356775"/>
            <a:ext cx="3661656" cy="3628368"/>
          </a:xfrm>
          <a:custGeom>
            <a:avLst/>
            <a:gdLst/>
            <a:ahLst/>
            <a:cxnLst/>
            <a:rect l="l" t="t" r="r" b="b"/>
            <a:pathLst>
              <a:path w="3661656" h="3628368">
                <a:moveTo>
                  <a:pt x="0" y="0"/>
                </a:moveTo>
                <a:lnTo>
                  <a:pt x="3661656" y="0"/>
                </a:lnTo>
                <a:lnTo>
                  <a:pt x="3661656" y="3628368"/>
                </a:lnTo>
                <a:lnTo>
                  <a:pt x="0" y="3628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018697" y="4584902"/>
            <a:ext cx="9578947" cy="5494368"/>
            <a:chOff x="0" y="0"/>
            <a:chExt cx="7981950" cy="4578350"/>
          </a:xfrm>
        </p:grpSpPr>
        <p:sp>
          <p:nvSpPr>
            <p:cNvPr id="10" name="Freeform 10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8"/>
              <a:stretch>
                <a:fillRect l="-16756" r="-16756"/>
              </a:stretch>
            </a:blipFill>
          </p:spPr>
        </p:sp>
      </p:grpSp>
    </p:spTree>
  </p:cSld>
  <p:clrMapOvr>
    <a:masterClrMapping/>
  </p:clrMapOvr>
  <p:transition spd="med">
    <p:cover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7550" y="-552104"/>
            <a:ext cx="1792828" cy="11019359"/>
            <a:chOff x="0" y="0"/>
            <a:chExt cx="472185" cy="29022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2185" cy="2902218"/>
            </a:xfrm>
            <a:custGeom>
              <a:avLst/>
              <a:gdLst/>
              <a:ahLst/>
              <a:cxnLst/>
              <a:rect l="l" t="t" r="r" b="b"/>
              <a:pathLst>
                <a:path w="472185" h="2902218">
                  <a:moveTo>
                    <a:pt x="0" y="0"/>
                  </a:moveTo>
                  <a:lnTo>
                    <a:pt x="472185" y="0"/>
                  </a:lnTo>
                  <a:lnTo>
                    <a:pt x="472185" y="2902218"/>
                  </a:lnTo>
                  <a:lnTo>
                    <a:pt x="0" y="290221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72185" cy="29784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477754">
            <a:off x="13912687" y="-237062"/>
            <a:ext cx="7062925" cy="7062925"/>
          </a:xfrm>
          <a:custGeom>
            <a:avLst/>
            <a:gdLst/>
            <a:ahLst/>
            <a:cxnLst/>
            <a:rect l="l" t="t" r="r" b="b"/>
            <a:pathLst>
              <a:path w="7062925" h="7062925">
                <a:moveTo>
                  <a:pt x="0" y="0"/>
                </a:moveTo>
                <a:lnTo>
                  <a:pt x="7062925" y="0"/>
                </a:lnTo>
                <a:lnTo>
                  <a:pt x="7062925" y="7062925"/>
                </a:lnTo>
                <a:lnTo>
                  <a:pt x="0" y="7062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3373508"/>
            <a:ext cx="15689184" cy="5474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4284" lvl="1" indent="-332142" algn="just">
              <a:lnSpc>
                <a:spcPts val="4307"/>
              </a:lnSpc>
              <a:buFont typeface="Arial"/>
              <a:buChar char="•"/>
            </a:pPr>
            <a:r>
              <a:rPr lang="en-US" sz="307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Investigados os efeitos do ruído de fase sobre a modulação OFDM.</a:t>
            </a:r>
          </a:p>
          <a:p>
            <a:pPr marL="664284" lvl="1" indent="-332142" algn="just">
              <a:lnSpc>
                <a:spcPts val="4307"/>
              </a:lnSpc>
              <a:buFont typeface="Arial"/>
              <a:buChar char="•"/>
            </a:pPr>
            <a:r>
              <a:rPr lang="en-US" sz="307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Simulações realizadas com SPW.</a:t>
            </a:r>
          </a:p>
          <a:p>
            <a:pPr marL="664284" lvl="1" indent="-332142" algn="just">
              <a:lnSpc>
                <a:spcPts val="4307"/>
              </a:lnSpc>
              <a:buFont typeface="Arial"/>
              <a:buChar char="•"/>
            </a:pPr>
            <a:r>
              <a:rPr lang="en-US" sz="307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Analisados dois tipos de erros:</a:t>
            </a:r>
          </a:p>
          <a:p>
            <a:pPr marL="1328569" lvl="2" indent="-442856" algn="just">
              <a:lnSpc>
                <a:spcPts val="4307"/>
              </a:lnSpc>
              <a:buFont typeface="Arial"/>
              <a:buChar char="⚬"/>
            </a:pPr>
            <a:r>
              <a:rPr lang="en-US" sz="307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CPE (</a:t>
            </a:r>
            <a:r>
              <a:rPr lang="en-US" sz="3076" i="1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Common Phase Error</a:t>
            </a:r>
            <a:r>
              <a:rPr lang="en-US" sz="307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1328569" lvl="2" indent="-442856" algn="just">
              <a:lnSpc>
                <a:spcPts val="4307"/>
              </a:lnSpc>
              <a:buFont typeface="Arial"/>
              <a:buChar char="⚬"/>
            </a:pPr>
            <a:r>
              <a:rPr lang="en-US" sz="307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ICI (</a:t>
            </a:r>
            <a:r>
              <a:rPr lang="en-US" sz="3076" i="1">
                <a:solidFill>
                  <a:srgbClr val="000000"/>
                </a:solidFill>
                <a:latin typeface="Arial Italics"/>
                <a:ea typeface="Arial Italics"/>
                <a:cs typeface="Arial Italics"/>
                <a:sym typeface="Arial Italics"/>
              </a:rPr>
              <a:t>Inter-Carrier Interference</a:t>
            </a:r>
            <a:r>
              <a:rPr lang="en-US" sz="307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664284" lvl="1" indent="-332142" algn="just">
              <a:lnSpc>
                <a:spcPts val="4307"/>
              </a:lnSpc>
              <a:buFont typeface="Arial"/>
              <a:buChar char="•"/>
            </a:pPr>
            <a:r>
              <a:rPr lang="en-US" sz="307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Eficácia da correção depende da relação               .</a:t>
            </a:r>
          </a:p>
          <a:p>
            <a:pPr marL="664284" lvl="1" indent="-332142" algn="just">
              <a:lnSpc>
                <a:spcPts val="4307"/>
              </a:lnSpc>
              <a:buFont typeface="Arial"/>
              <a:buChar char="•"/>
            </a:pPr>
            <a:r>
              <a:rPr lang="en-US" sz="307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Correção baseada em pilotos só funciona quando o ruído de fase varia lentamente ao longo do símbolo OFDM.</a:t>
            </a:r>
          </a:p>
          <a:p>
            <a:pPr marL="664284" lvl="1" indent="-332142" algn="just">
              <a:lnSpc>
                <a:spcPts val="4307"/>
              </a:lnSpc>
              <a:buFont typeface="Arial"/>
              <a:buChar char="•"/>
            </a:pPr>
            <a:r>
              <a:rPr lang="en-US" sz="307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Principais figuras:                         e perda de C/N.</a:t>
            </a:r>
          </a:p>
          <a:p>
            <a:pPr marL="0" lvl="0" indent="0" algn="just">
              <a:lnSpc>
                <a:spcPts val="4307"/>
              </a:lnSpc>
            </a:pPr>
            <a:endParaRPr lang="en-US" sz="307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266" y="6071019"/>
            <a:ext cx="1910030" cy="6749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688" y="7666154"/>
            <a:ext cx="3084361" cy="85571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36620" y="1662148"/>
            <a:ext cx="13207663" cy="1357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61"/>
              </a:lnSpc>
              <a:spcBef>
                <a:spcPct val="0"/>
              </a:spcBef>
            </a:pPr>
            <a:r>
              <a:rPr lang="en-US" sz="9313" b="1" spc="-65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Resumo Técnico do Artigo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1236620" y="3019720"/>
            <a:ext cx="11767952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5590432" y="9258300"/>
            <a:ext cx="2254905" cy="837133"/>
          </a:xfrm>
          <a:custGeom>
            <a:avLst/>
            <a:gdLst/>
            <a:ahLst/>
            <a:cxnLst/>
            <a:rect l="l" t="t" r="r" b="b"/>
            <a:pathLst>
              <a:path w="2254905" h="837133">
                <a:moveTo>
                  <a:pt x="0" y="0"/>
                </a:moveTo>
                <a:lnTo>
                  <a:pt x="2254905" y="0"/>
                </a:lnTo>
                <a:lnTo>
                  <a:pt x="2254905" y="837133"/>
                </a:lnTo>
                <a:lnTo>
                  <a:pt x="0" y="8371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ransition spd="med">
    <p:cover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7550" y="-552104"/>
            <a:ext cx="1792828" cy="11019359"/>
            <a:chOff x="0" y="0"/>
            <a:chExt cx="472185" cy="29022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2185" cy="2902218"/>
            </a:xfrm>
            <a:custGeom>
              <a:avLst/>
              <a:gdLst/>
              <a:ahLst/>
              <a:cxnLst/>
              <a:rect l="l" t="t" r="r" b="b"/>
              <a:pathLst>
                <a:path w="472185" h="2902218">
                  <a:moveTo>
                    <a:pt x="0" y="0"/>
                  </a:moveTo>
                  <a:lnTo>
                    <a:pt x="472185" y="0"/>
                  </a:lnTo>
                  <a:lnTo>
                    <a:pt x="472185" y="2902218"/>
                  </a:lnTo>
                  <a:lnTo>
                    <a:pt x="0" y="290221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72185" cy="29784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477754">
            <a:off x="13912687" y="-237062"/>
            <a:ext cx="7062925" cy="7062925"/>
          </a:xfrm>
          <a:custGeom>
            <a:avLst/>
            <a:gdLst/>
            <a:ahLst/>
            <a:cxnLst/>
            <a:rect l="l" t="t" r="r" b="b"/>
            <a:pathLst>
              <a:path w="7062925" h="7062925">
                <a:moveTo>
                  <a:pt x="0" y="0"/>
                </a:moveTo>
                <a:lnTo>
                  <a:pt x="7062925" y="0"/>
                </a:lnTo>
                <a:lnTo>
                  <a:pt x="7062925" y="7062925"/>
                </a:lnTo>
                <a:lnTo>
                  <a:pt x="0" y="7062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36620" y="1523091"/>
            <a:ext cx="11193956" cy="149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0"/>
              </a:lnSpc>
              <a:spcBef>
                <a:spcPct val="0"/>
              </a:spcBef>
            </a:pPr>
            <a:r>
              <a:rPr lang="en-US" sz="10312" b="1" spc="-72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Resumo do Artigo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1236620" y="3019720"/>
            <a:ext cx="9973750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5590432" y="9258300"/>
            <a:ext cx="2254905" cy="837133"/>
          </a:xfrm>
          <a:custGeom>
            <a:avLst/>
            <a:gdLst/>
            <a:ahLst/>
            <a:cxnLst/>
            <a:rect l="l" t="t" r="r" b="b"/>
            <a:pathLst>
              <a:path w="2254905" h="837133">
                <a:moveTo>
                  <a:pt x="0" y="0"/>
                </a:moveTo>
                <a:lnTo>
                  <a:pt x="2254905" y="0"/>
                </a:lnTo>
                <a:lnTo>
                  <a:pt x="2254905" y="837133"/>
                </a:lnTo>
                <a:lnTo>
                  <a:pt x="0" y="837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06677" y="3980583"/>
            <a:ext cx="6378840" cy="5948952"/>
          </a:xfrm>
          <a:custGeom>
            <a:avLst/>
            <a:gdLst/>
            <a:ahLst/>
            <a:cxnLst/>
            <a:rect l="l" t="t" r="r" b="b"/>
            <a:pathLst>
              <a:path w="6378840" h="5948952">
                <a:moveTo>
                  <a:pt x="0" y="0"/>
                </a:moveTo>
                <a:lnTo>
                  <a:pt x="6378840" y="0"/>
                </a:lnTo>
                <a:lnTo>
                  <a:pt x="6378840" y="5948953"/>
                </a:lnTo>
                <a:lnTo>
                  <a:pt x="0" y="59489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53" t="-5438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04667" y="3980583"/>
            <a:ext cx="6306310" cy="5823908"/>
          </a:xfrm>
          <a:custGeom>
            <a:avLst/>
            <a:gdLst/>
            <a:ahLst/>
            <a:cxnLst/>
            <a:rect l="l" t="t" r="r" b="b"/>
            <a:pathLst>
              <a:path w="6306310" h="5823908">
                <a:moveTo>
                  <a:pt x="0" y="0"/>
                </a:moveTo>
                <a:lnTo>
                  <a:pt x="6306310" y="0"/>
                </a:lnTo>
                <a:lnTo>
                  <a:pt x="6306310" y="5823908"/>
                </a:lnTo>
                <a:lnTo>
                  <a:pt x="0" y="58239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5622" y="3381902"/>
            <a:ext cx="3084361" cy="85571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084501" y="3543682"/>
            <a:ext cx="4125629" cy="45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Perda de C/N após correção</a:t>
            </a:r>
          </a:p>
        </p:txBody>
      </p:sp>
    </p:spTree>
  </p:cSld>
  <p:clrMapOvr>
    <a:masterClrMapping/>
  </p:clrMapOvr>
  <p:transition spd="med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7580195">
            <a:off x="14295836" y="-2703698"/>
            <a:ext cx="8344483" cy="8344483"/>
          </a:xfrm>
          <a:custGeom>
            <a:avLst/>
            <a:gdLst/>
            <a:ahLst/>
            <a:cxnLst/>
            <a:rect l="l" t="t" r="r" b="b"/>
            <a:pathLst>
              <a:path w="8344483" h="8344483">
                <a:moveTo>
                  <a:pt x="0" y="0"/>
                </a:moveTo>
                <a:lnTo>
                  <a:pt x="8344483" y="0"/>
                </a:lnTo>
                <a:lnTo>
                  <a:pt x="8344483" y="8344483"/>
                </a:lnTo>
                <a:lnTo>
                  <a:pt x="0" y="8344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265805"/>
            <a:ext cx="13756586" cy="4669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Estrutura do artigo bem definida, mas equações pouco explicadas.</a:t>
            </a:r>
          </a:p>
          <a:p>
            <a:pPr marL="626111" lvl="1" indent="-313055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Contribuição relevante: valida limites práticos do OFDM.</a:t>
            </a:r>
          </a:p>
          <a:p>
            <a:pPr marL="626111" lvl="1" indent="-313055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Aplicação direta em sistemas LTE e 5G.</a:t>
            </a:r>
          </a:p>
          <a:p>
            <a:pPr marL="626111" lvl="1" indent="-313055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Sugestões: explorar outros tipos de ruído e canais seletivos.</a:t>
            </a:r>
          </a:p>
          <a:p>
            <a:pPr marL="626111" lvl="1" indent="-313055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Apesar de sucinto, o artigo fornece insights práticos relevantes, mas peca na ausência de discussões sobre limitações de aplicação em cenários com canais seletivos ou modulações mais complexas.</a:t>
            </a:r>
          </a:p>
          <a:p>
            <a:pPr marL="0" lvl="0" indent="0" algn="just">
              <a:lnSpc>
                <a:spcPts val="4060"/>
              </a:lnSpc>
            </a:pPr>
            <a:endParaRPr lang="en-US"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>
              <a:lnSpc>
                <a:spcPts val="4060"/>
              </a:lnSpc>
            </a:pPr>
            <a:endParaRPr lang="en-US"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27739" y="1739149"/>
            <a:ext cx="8587938" cy="149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0"/>
              </a:lnSpc>
              <a:spcBef>
                <a:spcPct val="0"/>
              </a:spcBef>
            </a:pPr>
            <a:r>
              <a:rPr lang="en-US" sz="10312" b="1" spc="-72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Análise Crítica</a:t>
            </a:r>
          </a:p>
        </p:txBody>
      </p:sp>
      <p:sp>
        <p:nvSpPr>
          <p:cNvPr id="6" name="AutoShape 6"/>
          <p:cNvSpPr/>
          <p:nvPr/>
        </p:nvSpPr>
        <p:spPr>
          <a:xfrm>
            <a:off x="1427739" y="3019720"/>
            <a:ext cx="8213294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590432" y="9258300"/>
            <a:ext cx="2254905" cy="837133"/>
          </a:xfrm>
          <a:custGeom>
            <a:avLst/>
            <a:gdLst/>
            <a:ahLst/>
            <a:cxnLst/>
            <a:rect l="l" t="t" r="r" b="b"/>
            <a:pathLst>
              <a:path w="2254905" h="837133">
                <a:moveTo>
                  <a:pt x="0" y="0"/>
                </a:moveTo>
                <a:lnTo>
                  <a:pt x="2254905" y="0"/>
                </a:lnTo>
                <a:lnTo>
                  <a:pt x="2254905" y="837133"/>
                </a:lnTo>
                <a:lnTo>
                  <a:pt x="0" y="8371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med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7580195">
            <a:off x="14295836" y="-2703698"/>
            <a:ext cx="8344483" cy="8344483"/>
          </a:xfrm>
          <a:custGeom>
            <a:avLst/>
            <a:gdLst/>
            <a:ahLst/>
            <a:cxnLst/>
            <a:rect l="l" t="t" r="r" b="b"/>
            <a:pathLst>
              <a:path w="8344483" h="8344483">
                <a:moveTo>
                  <a:pt x="0" y="0"/>
                </a:moveTo>
                <a:lnTo>
                  <a:pt x="8344483" y="0"/>
                </a:lnTo>
                <a:lnTo>
                  <a:pt x="8344483" y="8344483"/>
                </a:lnTo>
                <a:lnTo>
                  <a:pt x="0" y="8344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265805"/>
            <a:ext cx="7715465" cy="3641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Implementado código Python para gerar sinais QPSK e aplicar ruído de fase.</a:t>
            </a:r>
          </a:p>
          <a:p>
            <a:pPr marL="626111" lvl="1" indent="-313055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Avaliada a SER para:</a:t>
            </a:r>
          </a:p>
          <a:p>
            <a:pPr marL="626111" lvl="1" indent="-313055" algn="just">
              <a:lnSpc>
                <a:spcPts val="4060"/>
              </a:lnSpc>
              <a:buFont typeface="Arial"/>
              <a:buChar char="•"/>
            </a:pPr>
            <a:endParaRPr lang="en-US"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26111" lvl="1" indent="-313055" algn="just">
              <a:lnSpc>
                <a:spcPts val="4060"/>
              </a:lnSpc>
              <a:buFont typeface="Arial"/>
              <a:buChar char="•"/>
            </a:pPr>
            <a:endParaRPr lang="en-US"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26111" lvl="1" indent="-313055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Subportadoras: 128, 2048, 8192</a:t>
            </a:r>
          </a:p>
          <a:p>
            <a:pPr marL="0" lvl="0" indent="0" algn="just">
              <a:lnSpc>
                <a:spcPts val="4060"/>
              </a:lnSpc>
            </a:pPr>
            <a:endParaRPr lang="en-US"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27739" y="529474"/>
            <a:ext cx="8587938" cy="2706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0"/>
              </a:lnSpc>
              <a:spcBef>
                <a:spcPct val="0"/>
              </a:spcBef>
            </a:pPr>
            <a:r>
              <a:rPr lang="en-US" sz="10312" b="1" spc="-72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Reprodução dos Resultados</a:t>
            </a:r>
          </a:p>
        </p:txBody>
      </p:sp>
      <p:sp>
        <p:nvSpPr>
          <p:cNvPr id="6" name="AutoShape 6"/>
          <p:cNvSpPr/>
          <p:nvPr/>
        </p:nvSpPr>
        <p:spPr>
          <a:xfrm>
            <a:off x="1427739" y="3019720"/>
            <a:ext cx="8213294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590432" y="9258300"/>
            <a:ext cx="2254905" cy="837133"/>
          </a:xfrm>
          <a:custGeom>
            <a:avLst/>
            <a:gdLst/>
            <a:ahLst/>
            <a:cxnLst/>
            <a:rect l="l" t="t" r="r" b="b"/>
            <a:pathLst>
              <a:path w="2254905" h="837133">
                <a:moveTo>
                  <a:pt x="0" y="0"/>
                </a:moveTo>
                <a:lnTo>
                  <a:pt x="2254905" y="0"/>
                </a:lnTo>
                <a:lnTo>
                  <a:pt x="2254905" y="837133"/>
                </a:lnTo>
                <a:lnTo>
                  <a:pt x="0" y="8371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121205" y="3380105"/>
            <a:ext cx="9963863" cy="5715151"/>
            <a:chOff x="0" y="0"/>
            <a:chExt cx="7981950" cy="4578350"/>
          </a:xfrm>
        </p:grpSpPr>
        <p:sp>
          <p:nvSpPr>
            <p:cNvPr id="9" name="Freeform 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6"/>
              <a:stretch>
                <a:fillRect l="-2577" r="-1511"/>
              </a:stretch>
            </a:blip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6937" y="4686020"/>
            <a:ext cx="3264176" cy="91495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6838" y="5176517"/>
            <a:ext cx="3625370" cy="912883"/>
          </a:xfrm>
          <a:prstGeom prst="rect">
            <a:avLst/>
          </a:prstGeom>
        </p:spPr>
      </p:pic>
    </p:spTree>
  </p:cSld>
  <p:clrMapOvr>
    <a:masterClrMapping/>
  </p:clrMapOvr>
  <p:transition spd="med">
    <p:cover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7580195">
            <a:off x="14295836" y="-2703698"/>
            <a:ext cx="8344483" cy="8344483"/>
          </a:xfrm>
          <a:custGeom>
            <a:avLst/>
            <a:gdLst/>
            <a:ahLst/>
            <a:cxnLst/>
            <a:rect l="l" t="t" r="r" b="b"/>
            <a:pathLst>
              <a:path w="8344483" h="8344483">
                <a:moveTo>
                  <a:pt x="0" y="0"/>
                </a:moveTo>
                <a:lnTo>
                  <a:pt x="8344483" y="0"/>
                </a:lnTo>
                <a:lnTo>
                  <a:pt x="8344483" y="8344483"/>
                </a:lnTo>
                <a:lnTo>
                  <a:pt x="0" y="8344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27739" y="529474"/>
            <a:ext cx="8587938" cy="2706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0"/>
              </a:lnSpc>
              <a:spcBef>
                <a:spcPct val="0"/>
              </a:spcBef>
            </a:pPr>
            <a:r>
              <a:rPr lang="en-US" sz="10312" b="1" spc="-72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Reprodução dos Resultados</a:t>
            </a:r>
          </a:p>
        </p:txBody>
      </p:sp>
      <p:sp>
        <p:nvSpPr>
          <p:cNvPr id="5" name="AutoShape 5"/>
          <p:cNvSpPr/>
          <p:nvPr/>
        </p:nvSpPr>
        <p:spPr>
          <a:xfrm>
            <a:off x="1427739" y="3019720"/>
            <a:ext cx="8213294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5590432" y="9258300"/>
            <a:ext cx="2254905" cy="837133"/>
          </a:xfrm>
          <a:custGeom>
            <a:avLst/>
            <a:gdLst/>
            <a:ahLst/>
            <a:cxnLst/>
            <a:rect l="l" t="t" r="r" b="b"/>
            <a:pathLst>
              <a:path w="2254905" h="837133">
                <a:moveTo>
                  <a:pt x="0" y="0"/>
                </a:moveTo>
                <a:lnTo>
                  <a:pt x="2254905" y="0"/>
                </a:lnTo>
                <a:lnTo>
                  <a:pt x="2254905" y="837133"/>
                </a:lnTo>
                <a:lnTo>
                  <a:pt x="0" y="8371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71344" y="4671576"/>
            <a:ext cx="6012739" cy="4102713"/>
          </a:xfrm>
          <a:custGeom>
            <a:avLst/>
            <a:gdLst/>
            <a:ahLst/>
            <a:cxnLst/>
            <a:rect l="l" t="t" r="r" b="b"/>
            <a:pathLst>
              <a:path w="6012739" h="4102713">
                <a:moveTo>
                  <a:pt x="0" y="0"/>
                </a:moveTo>
                <a:lnTo>
                  <a:pt x="6012739" y="0"/>
                </a:lnTo>
                <a:lnTo>
                  <a:pt x="6012739" y="4102714"/>
                </a:lnTo>
                <a:lnTo>
                  <a:pt x="0" y="41027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25" t="-17531" r="-191675" b="-88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529358" y="4632062"/>
            <a:ext cx="5669776" cy="4102713"/>
          </a:xfrm>
          <a:custGeom>
            <a:avLst/>
            <a:gdLst/>
            <a:ahLst/>
            <a:cxnLst/>
            <a:rect l="l" t="t" r="r" b="b"/>
            <a:pathLst>
              <a:path w="5669776" h="4102713">
                <a:moveTo>
                  <a:pt x="0" y="0"/>
                </a:moveTo>
                <a:lnTo>
                  <a:pt x="5669777" y="0"/>
                </a:lnTo>
                <a:lnTo>
                  <a:pt x="5669777" y="4102713"/>
                </a:lnTo>
                <a:lnTo>
                  <a:pt x="0" y="4102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5574" t="-16618" r="-9989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342010" y="4632062"/>
            <a:ext cx="5669776" cy="4082956"/>
          </a:xfrm>
          <a:custGeom>
            <a:avLst/>
            <a:gdLst/>
            <a:ahLst/>
            <a:cxnLst/>
            <a:rect l="l" t="t" r="r" b="b"/>
            <a:pathLst>
              <a:path w="5669776" h="4082956">
                <a:moveTo>
                  <a:pt x="0" y="0"/>
                </a:moveTo>
                <a:lnTo>
                  <a:pt x="5669776" y="0"/>
                </a:lnTo>
                <a:lnTo>
                  <a:pt x="5669776" y="4082956"/>
                </a:lnTo>
                <a:lnTo>
                  <a:pt x="0" y="4082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5784" t="-17302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3243596"/>
            <a:ext cx="12779972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tendência observada é semelhante à do artigo: aumento da SER com ruído intenso e correlação rápida.</a:t>
            </a:r>
          </a:p>
        </p:txBody>
      </p:sp>
    </p:spTree>
  </p:cSld>
  <p:clrMapOvr>
    <a:masterClrMapping/>
  </p:clrMapOvr>
  <p:transition spd="med">
    <p:cover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7580195">
            <a:off x="14295836" y="-2703698"/>
            <a:ext cx="8344483" cy="8344483"/>
          </a:xfrm>
          <a:custGeom>
            <a:avLst/>
            <a:gdLst/>
            <a:ahLst/>
            <a:cxnLst/>
            <a:rect l="l" t="t" r="r" b="b"/>
            <a:pathLst>
              <a:path w="8344483" h="8344483">
                <a:moveTo>
                  <a:pt x="0" y="0"/>
                </a:moveTo>
                <a:lnTo>
                  <a:pt x="8344483" y="0"/>
                </a:lnTo>
                <a:lnTo>
                  <a:pt x="8344483" y="8344483"/>
                </a:lnTo>
                <a:lnTo>
                  <a:pt x="0" y="8344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7962" y="877539"/>
            <a:ext cx="12443640" cy="104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96"/>
              </a:lnSpc>
              <a:spcBef>
                <a:spcPct val="0"/>
              </a:spcBef>
            </a:pPr>
            <a:r>
              <a:rPr lang="en-US" sz="7200" b="1" spc="-504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Comparação Direta com o Artigo</a:t>
            </a:r>
          </a:p>
        </p:txBody>
      </p:sp>
      <p:sp>
        <p:nvSpPr>
          <p:cNvPr id="5" name="AutoShape 5"/>
          <p:cNvSpPr/>
          <p:nvPr/>
        </p:nvSpPr>
        <p:spPr>
          <a:xfrm>
            <a:off x="537962" y="1905477"/>
            <a:ext cx="8213294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5590432" y="9258300"/>
            <a:ext cx="2254905" cy="837133"/>
          </a:xfrm>
          <a:custGeom>
            <a:avLst/>
            <a:gdLst/>
            <a:ahLst/>
            <a:cxnLst/>
            <a:rect l="l" t="t" r="r" b="b"/>
            <a:pathLst>
              <a:path w="2254905" h="837133">
                <a:moveTo>
                  <a:pt x="0" y="0"/>
                </a:moveTo>
                <a:lnTo>
                  <a:pt x="2254905" y="0"/>
                </a:lnTo>
                <a:lnTo>
                  <a:pt x="2254905" y="837133"/>
                </a:lnTo>
                <a:lnTo>
                  <a:pt x="0" y="8371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743421" y="1987371"/>
            <a:ext cx="6515879" cy="6312258"/>
          </a:xfrm>
          <a:custGeom>
            <a:avLst/>
            <a:gdLst/>
            <a:ahLst/>
            <a:cxnLst/>
            <a:rect l="l" t="t" r="r" b="b"/>
            <a:pathLst>
              <a:path w="6515879" h="6312258">
                <a:moveTo>
                  <a:pt x="0" y="0"/>
                </a:moveTo>
                <a:lnTo>
                  <a:pt x="6515879" y="0"/>
                </a:lnTo>
                <a:lnTo>
                  <a:pt x="6515879" y="6312258"/>
                </a:lnTo>
                <a:lnTo>
                  <a:pt x="0" y="63122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37962" y="2360417"/>
            <a:ext cx="9901679" cy="3641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Comparável à Figura 2 do artigo.</a:t>
            </a:r>
          </a:p>
          <a:p>
            <a:pPr marL="626111" lvl="1" indent="-313055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Aumenta a SER com maior      e menor      .</a:t>
            </a:r>
          </a:p>
          <a:p>
            <a:pPr marL="626111" lvl="1" indent="-313055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 N = 8192, ruído impacta severamente mesmo com correção.</a:t>
            </a:r>
          </a:p>
          <a:p>
            <a:pPr marL="626111" lvl="1" indent="-313055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Gráfico reforça teoria do artigo com validação empírica clara.</a:t>
            </a:r>
          </a:p>
          <a:p>
            <a:pPr marL="0" lvl="0" indent="0" algn="just">
              <a:lnSpc>
                <a:spcPts val="4060"/>
              </a:lnSpc>
            </a:pPr>
            <a:endParaRPr lang="en-US" sz="2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1709" y="2949827"/>
            <a:ext cx="540248" cy="49180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1680" y="2856066"/>
            <a:ext cx="541458" cy="492010"/>
          </a:xfrm>
          <a:prstGeom prst="rect">
            <a:avLst/>
          </a:prstGeom>
        </p:spPr>
      </p:pic>
    </p:spTree>
  </p:cSld>
  <p:clrMapOvr>
    <a:masterClrMapping/>
  </p:clrMapOvr>
  <p:transition spd="med">
    <p:cover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417</Words>
  <Application>Microsoft Office PowerPoint</Application>
  <PresentationFormat>Personalizar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 Bold</vt:lpstr>
      <vt:lpstr>Arial Italics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de conclusão de curso faculdade moderno gradiente azul branco apresentação</dc:title>
  <cp:lastModifiedBy>Bárbara Cássia Florentino Rosa</cp:lastModifiedBy>
  <cp:revision>2</cp:revision>
  <dcterms:created xsi:type="dcterms:W3CDTF">2006-08-16T00:00:00Z</dcterms:created>
  <dcterms:modified xsi:type="dcterms:W3CDTF">2025-06-02T04:01:35Z</dcterms:modified>
  <dc:identifier>DAGpKo61wOg</dc:identifier>
</cp:coreProperties>
</file>